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7" r:id="rId6"/>
    <p:sldId id="3882" r:id="rId7"/>
    <p:sldId id="3888" r:id="rId8"/>
    <p:sldId id="3889" r:id="rId9"/>
    <p:sldId id="3887" r:id="rId10"/>
    <p:sldId id="3890" r:id="rId11"/>
    <p:sldId id="3904" r:id="rId12"/>
    <p:sldId id="3878" r:id="rId13"/>
    <p:sldId id="259" r:id="rId14"/>
    <p:sldId id="262" r:id="rId15"/>
    <p:sldId id="263" r:id="rId16"/>
    <p:sldId id="3842" r:id="rId17"/>
    <p:sldId id="3841" r:id="rId18"/>
    <p:sldId id="3843" r:id="rId19"/>
    <p:sldId id="3863" r:id="rId20"/>
    <p:sldId id="3862" r:id="rId21"/>
    <p:sldId id="3875" r:id="rId22"/>
    <p:sldId id="3877" r:id="rId23"/>
    <p:sldId id="3883" r:id="rId24"/>
    <p:sldId id="3885" r:id="rId25"/>
    <p:sldId id="3886" r:id="rId26"/>
    <p:sldId id="3892" r:id="rId27"/>
    <p:sldId id="3891" r:id="rId28"/>
    <p:sldId id="3906" r:id="rId29"/>
    <p:sldId id="3893" r:id="rId30"/>
    <p:sldId id="3894" r:id="rId31"/>
    <p:sldId id="3895" r:id="rId32"/>
    <p:sldId id="3896" r:id="rId33"/>
    <p:sldId id="3898" r:id="rId34"/>
    <p:sldId id="3899" r:id="rId35"/>
    <p:sldId id="3900" r:id="rId36"/>
    <p:sldId id="3901" r:id="rId37"/>
    <p:sldId id="3908" r:id="rId38"/>
    <p:sldId id="3931" r:id="rId39"/>
    <p:sldId id="3947" r:id="rId40"/>
    <p:sldId id="3949" r:id="rId41"/>
    <p:sldId id="3948" r:id="rId42"/>
    <p:sldId id="3950" r:id="rId43"/>
    <p:sldId id="3952" r:id="rId44"/>
    <p:sldId id="3951" r:id="rId45"/>
    <p:sldId id="3936" r:id="rId46"/>
    <p:sldId id="3953" r:id="rId47"/>
    <p:sldId id="3935" r:id="rId48"/>
    <p:sldId id="3934" r:id="rId49"/>
    <p:sldId id="3954" r:id="rId50"/>
    <p:sldId id="3955" r:id="rId51"/>
    <p:sldId id="3956" r:id="rId52"/>
    <p:sldId id="3881" r:id="rId5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6405"/>
  </p:normalViewPr>
  <p:slideViewPr>
    <p:cSldViewPr snapToGrid="0">
      <p:cViewPr varScale="1">
        <p:scale>
          <a:sx n="117" d="100"/>
          <a:sy n="117" d="100"/>
        </p:scale>
        <p:origin x="192" y="48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800EFC-0116-4E56-BC9A-E7D3DA5D4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7634E-87BE-4159-AB49-DF9E2A0115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3436-65E3-4CB5-8779-F3B21FF007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2CF4D-E888-426C-9C04-AA3FC1DC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4E322-91EA-4A0F-B7C6-D7C98D5733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0B4B-653A-423F-AEE4-4D6305B4FF9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883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681BC3-3BCA-4438-9CC5-F060B7D5C2C5}" type="datetime1">
              <a:rPr lang="zh-CN" altLang="en-US" noProof="0" smtClean="0"/>
              <a:t>2023/11/1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0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3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00.png"/><Relationship Id="rId5" Type="http://schemas.microsoft.com/office/2007/relationships/media" Target="../media/media4.mp4"/><Relationship Id="rId10" Type="http://schemas.openxmlformats.org/officeDocument/2006/relationships/image" Target="../media/image46.png"/><Relationship Id="rId4" Type="http://schemas.openxmlformats.org/officeDocument/2006/relationships/video" Target="../media/media3.mp4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F10AE-AD60-573C-39FF-D147ADC1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5200" y="2743200"/>
            <a:ext cx="8686800" cy="238658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 Magnetically Controlled Guidewire Robot System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7D18F1-D33F-6CAE-EFF7-2617A81D0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JunAng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</a:t>
            </a:r>
          </a:p>
          <a:p>
            <a:r>
              <a:rPr kumimoji="1" lang="en-US" altLang="zh-CN" dirty="0"/>
              <a:t>2023/11/01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97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86083-338F-9C86-4BFA-0C69AD50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27668"/>
            <a:ext cx="10515600" cy="13255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Deformable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 Simulation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78590F-6384-8D96-689B-A159764C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25" y="1662133"/>
            <a:ext cx="6359075" cy="33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6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ECFF30-1F5E-DE45-FC5C-56AEEF99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Laws of physics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F220C9-7C01-3D1B-16C0-BD6D4961E4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7A68EC-A07D-455B-E0E2-6FD42B04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1365D5-A09D-19AE-269B-308110D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2427803"/>
            <a:ext cx="3238500" cy="25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A53B6D-EFDC-A339-6BB7-468F32B4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9" y="844550"/>
            <a:ext cx="2768600" cy="5511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67BCC1-962A-C64A-8D16-F750F591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43" y="4729210"/>
            <a:ext cx="6836229" cy="2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ctr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97BE2C-B8D6-27A7-5A40-BCB9B23A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4156"/>
            <a:ext cx="6061529" cy="16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8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ctr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97BE2C-B8D6-27A7-5A40-BCB9B23A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4156"/>
            <a:ext cx="6061529" cy="1630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4FF445-F287-58BA-9253-D308C90D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072" y="917382"/>
            <a:ext cx="4298762" cy="334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A130EDD-E70F-80FA-F0F6-7D04F01F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ctr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AAD23D-746C-E60B-EFBB-A0245538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DEB061-1069-580E-0DAA-2460CCC2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Integration(explicit)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97BE2C-B8D6-27A7-5A40-BCB9B23A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4156"/>
            <a:ext cx="6061529" cy="1630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4FF445-F287-58BA-9253-D308C90D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177" y="639770"/>
            <a:ext cx="3789847" cy="2945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1C5F0B-E702-04B4-57E9-CA39591E4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50106"/>
            <a:ext cx="9949544" cy="28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1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7797DC-0E09-EE48-ACBB-41519270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635EC6D-EE17-3036-00B8-2E70D1C1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 in Practice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5F3A4-2A7B-FF00-6E4D-A7A5F647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356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/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8E678B2-C5C6-9545-E145-A88C1F5F4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027" y="3822460"/>
                <a:ext cx="1001487" cy="346769"/>
              </a:xfrm>
              <a:prstGeom prst="rect">
                <a:avLst/>
              </a:prstGeom>
              <a:blipFill>
                <a:blip r:embed="rId3"/>
                <a:stretch>
                  <a:fillRect t="-13793" r="-2500" b="-3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F2D38273-F84F-9428-632D-5D97D1CF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5062679"/>
            <a:ext cx="4978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03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45540B-A1E8-3974-194E-9635955C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74601B6-DE29-AE10-9D99-2E1CDC19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Mass-spring system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518EDE-2EA9-BE45-80BD-E9361E43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66" y="3917706"/>
            <a:ext cx="6309069" cy="2438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96C0D0-DD57-F30D-2EE3-2AA5E4AB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3336"/>
            <a:ext cx="4254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8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BF1BC0-BC87-9B98-B442-B6B15AA1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DEC61-71FA-1473-D8AE-82289446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3836"/>
            <a:ext cx="8546125" cy="53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7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EB41EF-DBB3-1E3C-92C6-2C0A1FD5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49F629-9D55-70F0-1A2C-6FAE992E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28093"/>
            <a:ext cx="9423086" cy="48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5C4314-1F83-729C-5EA9-423112CF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Deformable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 Simulation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Dynamics and Mechanics of a Rod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Cosserat</a:t>
            </a:r>
            <a:r>
              <a:rPr kumimoji="1" lang="en-US" altLang="zh-CN" dirty="0"/>
              <a:t> Rod Theory)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243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06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1468B9-2CD8-ADED-642D-6443EF5EB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47" y="1334724"/>
            <a:ext cx="4176842" cy="2341563"/>
          </a:xfrm>
          <a:prstGeom prst="rect">
            <a:avLst/>
          </a:prstGeom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715E78-E0AD-803E-E24C-A07253B15C2E}"/>
              </a:ext>
            </a:extLst>
          </p:cNvPr>
          <p:cNvCxnSpPr>
            <a:cxnSpLocks/>
          </p:cNvCxnSpPr>
          <p:nvPr/>
        </p:nvCxnSpPr>
        <p:spPr>
          <a:xfrm>
            <a:off x="3287486" y="2490985"/>
            <a:ext cx="11014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</p:spTree>
    <p:extLst>
      <p:ext uri="{BB962C8B-B14F-4D97-AF65-F5344CB8AC3E}">
        <p14:creationId xmlns:p14="http://schemas.microsoft.com/office/powerpoint/2010/main" val="4061588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D1468B9-2CD8-ADED-642D-6443EF5EB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447" y="1334724"/>
            <a:ext cx="4176842" cy="2341563"/>
          </a:xfrm>
          <a:prstGeom prst="rect">
            <a:avLst/>
          </a:prstGeom>
        </p:spPr>
      </p:pic>
      <p:sp>
        <p:nvSpPr>
          <p:cNvPr id="10" name="立方体 9">
            <a:extLst>
              <a:ext uri="{FF2B5EF4-FFF2-40B4-BE49-F238E27FC236}">
                <a16:creationId xmlns:a16="http://schemas.microsoft.com/office/drawing/2014/main" id="{EEC5FECC-C3E2-9695-2599-B6B22278EFC1}"/>
              </a:ext>
            </a:extLst>
          </p:cNvPr>
          <p:cNvSpPr/>
          <p:nvPr/>
        </p:nvSpPr>
        <p:spPr>
          <a:xfrm>
            <a:off x="83444" y="1619881"/>
            <a:ext cx="2878112" cy="2563318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715E78-E0AD-803E-E24C-A07253B15C2E}"/>
              </a:ext>
            </a:extLst>
          </p:cNvPr>
          <p:cNvCxnSpPr>
            <a:cxnSpLocks/>
          </p:cNvCxnSpPr>
          <p:nvPr/>
        </p:nvCxnSpPr>
        <p:spPr>
          <a:xfrm>
            <a:off x="3287486" y="2490985"/>
            <a:ext cx="110145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2BD163-6202-4D86-40CF-093F74473592}"/>
              </a:ext>
            </a:extLst>
          </p:cNvPr>
          <p:cNvCxnSpPr>
            <a:cxnSpLocks/>
          </p:cNvCxnSpPr>
          <p:nvPr/>
        </p:nvCxnSpPr>
        <p:spPr>
          <a:xfrm>
            <a:off x="8424261" y="2982864"/>
            <a:ext cx="948339" cy="598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0410139-B7E0-10BE-B4F1-D7EFE83F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5" y="3814128"/>
            <a:ext cx="5311837" cy="18251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</p:spTree>
    <p:extLst>
      <p:ext uri="{BB962C8B-B14F-4D97-AF65-F5344CB8AC3E}">
        <p14:creationId xmlns:p14="http://schemas.microsoft.com/office/powerpoint/2010/main" val="763260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3D continua and 1D continua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5FDC91-8780-7A55-3360-2096E6BD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1" y="1694953"/>
            <a:ext cx="3162103" cy="108651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FDCE431-BEB1-5F57-6964-661879FC3EA5}"/>
              </a:ext>
            </a:extLst>
          </p:cNvPr>
          <p:cNvCxnSpPr>
            <a:cxnSpLocks/>
          </p:cNvCxnSpPr>
          <p:nvPr/>
        </p:nvCxnSpPr>
        <p:spPr>
          <a:xfrm>
            <a:off x="3579734" y="2238211"/>
            <a:ext cx="9830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94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Cosserat</a:t>
            </a:r>
            <a:r>
              <a:rPr kumimoji="1" lang="en-US" altLang="zh-CN" dirty="0"/>
              <a:t> Rod Theory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141F5-1015-CF3C-8028-32FEDB80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1248168"/>
            <a:ext cx="6553200" cy="4738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5FDC91-8780-7A55-3360-2096E6BD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1" y="1694953"/>
            <a:ext cx="3162103" cy="108651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FDCE431-BEB1-5F57-6964-661879FC3EA5}"/>
              </a:ext>
            </a:extLst>
          </p:cNvPr>
          <p:cNvCxnSpPr>
            <a:cxnSpLocks/>
          </p:cNvCxnSpPr>
          <p:nvPr/>
        </p:nvCxnSpPr>
        <p:spPr>
          <a:xfrm>
            <a:off x="3579734" y="2238211"/>
            <a:ext cx="9830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79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Cosserat</a:t>
            </a:r>
            <a:r>
              <a:rPr kumimoji="1" lang="en-US" altLang="zh-CN" dirty="0"/>
              <a:t> Rod Theory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141F5-1015-CF3C-8028-32FEDB80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1248168"/>
            <a:ext cx="6553200" cy="4738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5FDC91-8780-7A55-3360-2096E6BD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1" y="1694953"/>
            <a:ext cx="3162103" cy="108651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FDCE431-BEB1-5F57-6964-661879FC3EA5}"/>
              </a:ext>
            </a:extLst>
          </p:cNvPr>
          <p:cNvCxnSpPr>
            <a:cxnSpLocks/>
          </p:cNvCxnSpPr>
          <p:nvPr/>
        </p:nvCxnSpPr>
        <p:spPr>
          <a:xfrm>
            <a:off x="3579734" y="2238211"/>
            <a:ext cx="9830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CFD6C2C-50AA-9B48-60CA-8177D9F98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0285"/>
            <a:ext cx="4601341" cy="16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71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08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7611F-276C-FDE8-4258-AB784548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29" y="3429000"/>
            <a:ext cx="3403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04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719027-94DB-EF6E-3BE9-8531107C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43" y="1924847"/>
            <a:ext cx="8475008" cy="273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7611F-276C-FDE8-4258-AB784548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29" y="3429000"/>
            <a:ext cx="3403600" cy="25908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AA9AA2B-1107-28D3-6DCD-6636C9DC12FD}"/>
              </a:ext>
            </a:extLst>
          </p:cNvPr>
          <p:cNvCxnSpPr>
            <a:cxnSpLocks/>
          </p:cNvCxnSpPr>
          <p:nvPr/>
        </p:nvCxnSpPr>
        <p:spPr>
          <a:xfrm flipV="1">
            <a:off x="7572829" y="4767943"/>
            <a:ext cx="2953657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C19E9E6-0FCB-2525-0286-4D2D20A8E5F4}"/>
              </a:ext>
            </a:extLst>
          </p:cNvPr>
          <p:cNvCxnSpPr>
            <a:cxnSpLocks/>
          </p:cNvCxnSpPr>
          <p:nvPr/>
        </p:nvCxnSpPr>
        <p:spPr>
          <a:xfrm flipH="1" flipV="1">
            <a:off x="8817429" y="3526971"/>
            <a:ext cx="81001" cy="249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761EE479-DAC6-8641-CE24-6E531FF7E48E}"/>
              </a:ext>
            </a:extLst>
          </p:cNvPr>
          <p:cNvCxnSpPr/>
          <p:nvPr/>
        </p:nvCxnSpPr>
        <p:spPr>
          <a:xfrm flipV="1">
            <a:off x="8898430" y="4408714"/>
            <a:ext cx="855170" cy="40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FFD67CC6-E3E6-7AA4-43CB-FB30FD750DE6}"/>
              </a:ext>
            </a:extLst>
          </p:cNvPr>
          <p:cNvSpPr/>
          <p:nvPr/>
        </p:nvSpPr>
        <p:spPr>
          <a:xfrm>
            <a:off x="9067800" y="4757057"/>
            <a:ext cx="10889" cy="87086"/>
          </a:xfrm>
          <a:custGeom>
            <a:avLst/>
            <a:gdLst>
              <a:gd name="connsiteX0" fmla="*/ 0 w 10889"/>
              <a:gd name="connsiteY0" fmla="*/ 0 h 87086"/>
              <a:gd name="connsiteX1" fmla="*/ 10886 w 10889"/>
              <a:gd name="connsiteY1" fmla="*/ 87086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89" h="87086">
                <a:moveTo>
                  <a:pt x="0" y="0"/>
                </a:moveTo>
                <a:cubicBezTo>
                  <a:pt x="11399" y="79792"/>
                  <a:pt x="10886" y="50542"/>
                  <a:pt x="10886" y="870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/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B443B64-CAD6-DE74-5EC2-BC402C559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48" y="4569572"/>
                <a:ext cx="194284" cy="276999"/>
              </a:xfrm>
              <a:prstGeom prst="rect">
                <a:avLst/>
              </a:prstGeom>
              <a:blipFill>
                <a:blip r:embed="rId4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355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50A0C0-91A6-A255-2383-AD87D79F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91" y="2060020"/>
            <a:ext cx="9053078" cy="29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2645228" y="6330835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Yang, H., Cao, Y., Cui, Y., &amp; Zhang, L. (2023).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97AEFF7-30E3-45FF-46E0-DE7A0444C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029" y="1256868"/>
            <a:ext cx="8044542" cy="51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04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Lagrange coordinate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F1DD0B-B8EC-681A-7AC3-3D2F4487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92" y="1315400"/>
            <a:ext cx="6189208" cy="4671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2963F5-626C-00FE-37C1-2BFE6703B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792" y="2759529"/>
            <a:ext cx="1778000" cy="381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7649CA-74E1-70FD-7825-00F9DB6D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792" y="3324503"/>
            <a:ext cx="1765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of a Rod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E0EF84-8A44-EC40-281D-3E6E391C6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458686"/>
            <a:ext cx="7095509" cy="4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61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of a Rod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1D417-A0FB-47D1-1795-06B9C145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80" y="524614"/>
            <a:ext cx="4229100" cy="1535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C22E0A-FF56-E9D5-A5DC-3B1A8021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1850177"/>
            <a:ext cx="6692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Time Integration</a:t>
            </a:r>
            <a:br>
              <a:rPr kumimoji="1" lang="en-US" altLang="zh-CN" dirty="0"/>
            </a:br>
            <a:r>
              <a:rPr kumimoji="1" lang="en-US" altLang="zh-CN" dirty="0"/>
              <a:t>(</a:t>
            </a:r>
            <a:r>
              <a:rPr kumimoji="1" lang="en-US" altLang="zh-CN" dirty="0" err="1"/>
              <a:t>Symplectic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Verlet</a:t>
            </a:r>
            <a:r>
              <a:rPr kumimoji="1" lang="en-US" altLang="zh-CN" dirty="0"/>
              <a:t> integrator)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BD9FF6-98D2-3FE4-5BB8-49B6DAAA6C94}"/>
              </a:ext>
            </a:extLst>
          </p:cNvPr>
          <p:cNvSpPr txBox="1"/>
          <p:nvPr/>
        </p:nvSpPr>
        <p:spPr>
          <a:xfrm>
            <a:off x="280243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M. B. Rubin, Cosserat Theories: Shells, Rods and Points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E4ABCC-963A-D4E8-5190-376B6823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64" y="1657482"/>
            <a:ext cx="6464300" cy="4152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B1F6F7-7B9C-27FA-DFCF-D50FE1E4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0" y="1776131"/>
            <a:ext cx="5094515" cy="120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77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Dynamics and Mechanics of a Rod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/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Uniform Magnetization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=128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Softer rod: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Stiffer rod: </a:t>
                </a:r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FC8104-AC73-6B4A-0D7E-D74D00AA7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08" y="1805354"/>
                <a:ext cx="4736123" cy="3696397"/>
              </a:xfrm>
              <a:prstGeom prst="rect">
                <a:avLst/>
              </a:prstGeom>
              <a:blipFill>
                <a:blip r:embed="rId2"/>
                <a:stretch>
                  <a:fillRect l="-1070" t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B956638-B0D2-88DA-5781-AC67473B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586" y="2143944"/>
            <a:ext cx="5187938" cy="27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39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Mechanics and Dynamics of Rods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444F6BB-8108-DBB3-F7DF-C00D1157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39" y="1216953"/>
            <a:ext cx="6880652" cy="55045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CF47380-7D5A-760E-DBD8-B29D3009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618" y="2336800"/>
            <a:ext cx="2463800" cy="21844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A37131A-61B3-C343-DF57-86B08B2A0EBF}"/>
              </a:ext>
            </a:extLst>
          </p:cNvPr>
          <p:cNvSpPr txBox="1"/>
          <p:nvPr/>
        </p:nvSpPr>
        <p:spPr>
          <a:xfrm>
            <a:off x="9084591" y="4702147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678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33AD8-0F99-D8A7-D6DE-E1EC20B3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Joint Rod Simulation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4A9C40-2B3E-335E-A819-EDE7574A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EA77412B-A033-8AA1-75F2-775A96B94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355" y="1312545"/>
            <a:ext cx="5427785" cy="5408930"/>
          </a:xfrm>
          <a:prstGeom prst="rect">
            <a:avLst/>
          </a:prstGeom>
        </p:spPr>
      </p:pic>
      <p:pic>
        <p:nvPicPr>
          <p:cNvPr id="4" name="Joint_Rod">
            <a:hlinkClick r:id="" action="ppaction://media"/>
            <a:extLst>
              <a:ext uri="{FF2B5EF4-FFF2-40B4-BE49-F238E27FC236}">
                <a16:creationId xmlns:a16="http://schemas.microsoft.com/office/drawing/2014/main" id="{6B6DD0E2-6E1B-7B81-60E5-1779BEDB55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1335" y="1529373"/>
            <a:ext cx="6300665" cy="4572975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2E26C52B-A81C-6057-FFE9-871C6279853E}"/>
              </a:ext>
            </a:extLst>
          </p:cNvPr>
          <p:cNvSpPr/>
          <p:nvPr/>
        </p:nvSpPr>
        <p:spPr>
          <a:xfrm>
            <a:off x="11824675" y="2341560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66B85A-A2D5-A621-AD83-C4992D83A03A}"/>
              </a:ext>
            </a:extLst>
          </p:cNvPr>
          <p:cNvSpPr txBox="1"/>
          <p:nvPr/>
        </p:nvSpPr>
        <p:spPr>
          <a:xfrm>
            <a:off x="11824675" y="3624534"/>
            <a:ext cx="407831" cy="38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8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186DD7-BD32-A704-8D3F-339BF8EC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530" y="3810241"/>
            <a:ext cx="353060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2EAD33-8DC8-6E78-2866-06381C6F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530" y="2209560"/>
            <a:ext cx="4274820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F203DC-0EDA-E5E9-8CCC-32EF8956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81" y="1649456"/>
            <a:ext cx="5876451" cy="44424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8321293-52BD-0CCE-01A0-A456B0CD414D}"/>
              </a:ext>
            </a:extLst>
          </p:cNvPr>
          <p:cNvSpPr txBox="1"/>
          <p:nvPr/>
        </p:nvSpPr>
        <p:spPr>
          <a:xfrm>
            <a:off x="3987506" y="610384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944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89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D99CAF-7531-25BF-536E-8A8F963F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233" y="5566486"/>
            <a:ext cx="2649803" cy="6290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9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2645228" y="6330835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Yang, H., Cao, Y., Cui, Y., &amp; Zhang, L. (2023).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539425E-4AA4-D0BD-3A58-F927648A0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828" y="1556804"/>
            <a:ext cx="6945086" cy="45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05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C8D72-0940-3030-1575-B27E4486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17" y="1426380"/>
            <a:ext cx="4726331" cy="35718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65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C8D72-0940-3030-1575-B27E4486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17" y="1426380"/>
            <a:ext cx="4726331" cy="35718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37A950-7F93-4DEA-4171-CDF94ED2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979336"/>
            <a:ext cx="3166533" cy="1282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25AA9C-4E39-3431-E4EA-5B19A8EF82D5}"/>
                  </a:ext>
                </a:extLst>
              </p:cNvPr>
              <p:cNvSpPr txBox="1"/>
              <p:nvPr/>
            </p:nvSpPr>
            <p:spPr>
              <a:xfrm>
                <a:off x="9922933" y="5368430"/>
                <a:ext cx="2269067" cy="89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For small deflection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&lt;0.1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25AA9C-4E39-3431-E4EA-5B19A8EF8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933" y="5368430"/>
                <a:ext cx="2269067" cy="894091"/>
              </a:xfrm>
              <a:prstGeom prst="rect">
                <a:avLst/>
              </a:prstGeom>
              <a:blipFill>
                <a:blip r:embed="rId5"/>
                <a:stretch>
                  <a:fillRect l="-2222" t="-2817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198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5670ED-1E57-3BCF-F70A-A2CE8399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D0A996AB-D5FB-53F1-86D4-E143D6257C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9239" y="2949691"/>
            <a:ext cx="5098725" cy="3824044"/>
          </a:xfrm>
          <a:prstGeom prst="rect">
            <a:avLst/>
          </a:prstGeom>
        </p:spPr>
      </p:pic>
      <p:pic>
        <p:nvPicPr>
          <p:cNvPr id="6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244AA42F-7B88-6AA3-EEB8-C44A97E94B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74125" y="3043475"/>
            <a:ext cx="4725538" cy="3626950"/>
          </a:xfrm>
          <a:prstGeom prst="rect">
            <a:avLst/>
          </a:prstGeom>
        </p:spPr>
      </p:pic>
      <p:pic>
        <p:nvPicPr>
          <p:cNvPr id="7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60998659-D225-31B0-4555-FCDC3125F91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93566" y="3043475"/>
            <a:ext cx="4867357" cy="365051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B963AA4-898A-4C66-25F9-D5C71756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57" y="630472"/>
            <a:ext cx="11792074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Mechanics and Dynamics of Uniform Magnetization Rods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D7BD47-D352-D0CC-D786-288901E3DF4D}"/>
              </a:ext>
            </a:extLst>
          </p:cNvPr>
          <p:cNvSpPr txBox="1"/>
          <p:nvPr/>
        </p:nvSpPr>
        <p:spPr>
          <a:xfrm>
            <a:off x="917004" y="2935801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10mT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1B75A0-65F3-0F2D-A4B6-33D92722586C}"/>
              </a:ext>
            </a:extLst>
          </p:cNvPr>
          <p:cNvSpPr txBox="1"/>
          <p:nvPr/>
        </p:nvSpPr>
        <p:spPr>
          <a:xfrm>
            <a:off x="5206998" y="3014132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30mT</a:t>
            </a: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B03A78-2897-6A35-9478-43F2ADAD73AF}"/>
              </a:ext>
            </a:extLst>
          </p:cNvPr>
          <p:cNvSpPr txBox="1"/>
          <p:nvPr/>
        </p:nvSpPr>
        <p:spPr>
          <a:xfrm>
            <a:off x="9019198" y="2988032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90mT</a:t>
            </a:r>
            <a:endParaRPr kumimoji="1" lang="zh-CN" altLang="en-US" sz="2400" dirty="0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5470FFE9-8E1F-1537-82D0-87FDB2648ABE}"/>
              </a:ext>
            </a:extLst>
          </p:cNvPr>
          <p:cNvSpPr/>
          <p:nvPr/>
        </p:nvSpPr>
        <p:spPr>
          <a:xfrm rot="10800000">
            <a:off x="2697031" y="2778915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1F1BE245-67F9-5D71-F572-6729A6C925B9}"/>
              </a:ext>
            </a:extLst>
          </p:cNvPr>
          <p:cNvSpPr/>
          <p:nvPr/>
        </p:nvSpPr>
        <p:spPr>
          <a:xfrm rot="10800000">
            <a:off x="6900405" y="2853746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FF4E107E-5CB9-52A3-86AD-A7D0978AA83D}"/>
              </a:ext>
            </a:extLst>
          </p:cNvPr>
          <p:cNvSpPr/>
          <p:nvPr/>
        </p:nvSpPr>
        <p:spPr>
          <a:xfrm rot="10800000">
            <a:off x="10850601" y="2932077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B28ADD-E255-D61D-65D1-086DFE754F01}"/>
                  </a:ext>
                </a:extLst>
              </p:cNvPr>
              <p:cNvSpPr txBox="1"/>
              <p:nvPr/>
            </p:nvSpPr>
            <p:spPr>
              <a:xfrm>
                <a:off x="8081540" y="962180"/>
                <a:ext cx="4867357" cy="2034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Uniform Magnetization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=128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B28ADD-E255-D61D-65D1-086DFE75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540" y="962180"/>
                <a:ext cx="4867357" cy="2034403"/>
              </a:xfrm>
              <a:prstGeom prst="rect">
                <a:avLst/>
              </a:prstGeom>
              <a:blipFill>
                <a:blip r:embed="rId11"/>
                <a:stretch>
                  <a:fillRect l="-1042" t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5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061" y="6310312"/>
            <a:ext cx="2743200" cy="365125"/>
          </a:xfrm>
        </p:spPr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2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12FE2169-9A77-76C9-4689-3171D3C86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4954" y="1582452"/>
            <a:ext cx="6764215" cy="50731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82A748-4D6A-5E63-7029-897DCD47FB05}"/>
              </a:ext>
            </a:extLst>
          </p:cNvPr>
          <p:cNvSpPr txBox="1"/>
          <p:nvPr/>
        </p:nvSpPr>
        <p:spPr>
          <a:xfrm>
            <a:off x="8974667" y="2235199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90mT</a:t>
            </a:r>
            <a:endParaRPr kumimoji="1" lang="zh-CN" altLang="en-US" sz="2400" dirty="0"/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760024EC-5F54-60D1-6779-23A4AEFA37DB}"/>
              </a:ext>
            </a:extLst>
          </p:cNvPr>
          <p:cNvSpPr/>
          <p:nvPr/>
        </p:nvSpPr>
        <p:spPr>
          <a:xfrm rot="5887059">
            <a:off x="9518615" y="2622893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EDCB94-A411-A7DF-2714-719DE983B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667" y="4119032"/>
            <a:ext cx="1834834" cy="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595683-28DE-93DA-D99D-8B7667A37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193" y="1642547"/>
            <a:ext cx="6556482" cy="46656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53CB8-71D8-A44B-5A0D-C990C3EEA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50059"/>
          <a:stretch/>
        </p:blipFill>
        <p:spPr>
          <a:xfrm>
            <a:off x="7119851" y="1834524"/>
            <a:ext cx="4950498" cy="40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2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595683-28DE-93DA-D99D-8B7667A37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193" y="1642547"/>
            <a:ext cx="6556482" cy="46656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53CB8-71D8-A44B-5A0D-C990C3EEA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</a:blip>
          <a:srcRect b="50059"/>
          <a:stretch/>
        </p:blipFill>
        <p:spPr>
          <a:xfrm>
            <a:off x="2025337" y="1932495"/>
            <a:ext cx="4950498" cy="40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1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3093C7-285F-1BFE-381B-77D611DA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362813" y="1384298"/>
            <a:ext cx="6495573" cy="5278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7EC17E-75CC-DCD0-42DE-C0ACB02E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40" y="1690688"/>
            <a:ext cx="3166533" cy="12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6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5C4314-1F83-729C-5EA9-423112CF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Deformable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 Simulation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Dynamics and Mechanics of a Rod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Cosserat</a:t>
            </a:r>
            <a:r>
              <a:rPr kumimoji="1" lang="en-US" altLang="zh-CN" dirty="0"/>
              <a:t> Rod Theory)</a:t>
            </a:r>
          </a:p>
        </p:txBody>
      </p:sp>
    </p:spTree>
    <p:extLst>
      <p:ext uri="{BB962C8B-B14F-4D97-AF65-F5344CB8AC3E}">
        <p14:creationId xmlns:p14="http://schemas.microsoft.com/office/powerpoint/2010/main" val="395448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Time depending magnetic field and Real-time simulation</a:t>
            </a:r>
          </a:p>
          <a:p>
            <a:endParaRPr lang="en-US" altLang="zh-CN" dirty="0"/>
          </a:p>
          <a:p>
            <a:r>
              <a:rPr lang="en-US" altLang="zh-CN" dirty="0"/>
              <a:t>Robot Controlling</a:t>
            </a:r>
          </a:p>
          <a:p>
            <a:endParaRPr lang="en-US" altLang="zh-CN" dirty="0"/>
          </a:p>
          <a:p>
            <a:r>
              <a:rPr lang="en-US" altLang="zh-CN" dirty="0"/>
              <a:t>To Do List: non-Uniform magnetic field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231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6AEBC-53B9-558C-DD6E-CC74341D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5C3411-A146-74B3-1088-7F31102888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DA2E60-C89C-A2E0-7FB3-22F333C1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A67D42-A204-3CA5-4821-3E0F102C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Modeling Nonlinear Problems in the Mechanics of Strings and Rods by Oliver M. O’Reilly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Cosserat</a:t>
            </a:r>
            <a:r>
              <a:rPr kumimoji="1" lang="en-US" altLang="zh-CN" dirty="0"/>
              <a:t> Theories: Shells, Rods and Points by M.B. Rubin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47F4A6-84DF-0BD3-116A-BE2F7457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784" y="2536370"/>
            <a:ext cx="1878491" cy="20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4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2645228" y="6330835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Z., Yang, H., Cao, Y., Cui, Y., &amp; Zhang, L. (2023).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8A213D8-A43D-5E12-246D-AEBF4009B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257" y="1195862"/>
            <a:ext cx="7489372" cy="50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7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6CA9B03-35F1-6BFB-58BB-3AE1F7A46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9776"/>
            <a:ext cx="9330360" cy="44207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4604657" y="59870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50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we are studying at?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4604657" y="598701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74FAE8F-E9B0-9F6D-1F81-B577716CE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143" y="1285146"/>
            <a:ext cx="4049486" cy="44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9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Trajectory navigation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484468-1D62-3DF1-E0DB-08CF16045530}"/>
              </a:ext>
            </a:extLst>
          </p:cNvPr>
          <p:cNvSpPr txBox="1"/>
          <p:nvPr/>
        </p:nvSpPr>
        <p:spPr>
          <a:xfrm>
            <a:off x="4343399" y="614319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59DD2FA-5089-0D8D-01AD-613EB9C89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200" y="1544785"/>
            <a:ext cx="8190629" cy="45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0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EF6A0F3-9919-378B-FE14-865028A244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rod</a:t>
            </a:r>
            <a:r>
              <a:rPr lang="zh-CN" altLang="en-US" noProof="0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zh-CN" noProof="0" dirty="0">
                <a:solidFill>
                  <a:prstClr val="black">
                    <a:tint val="75000"/>
                  </a:prstClr>
                </a:solidFill>
              </a:rPr>
              <a:t>theory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587990-2CA1-6772-1ABD-325BAA2F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11129E4-FFF2-D07A-A08F-408BFCB1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Target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AC7E7F-FA3D-AC44-24A4-B0539A5C555E}"/>
              </a:ext>
            </a:extLst>
          </p:cNvPr>
          <p:cNvSpPr txBox="1"/>
          <p:nvPr/>
        </p:nvSpPr>
        <p:spPr>
          <a:xfrm>
            <a:off x="1001486" y="1995487"/>
            <a:ext cx="875211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Dynamic and Mechanics of Rods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Real-time Simulator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Deflection-Magnetic Field-Current Inverse Problem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kumimoji="1" lang="en-US" altLang="zh-CN" sz="2200" dirty="0"/>
              <a:t>Auto-Magnetically Controlled Guidewire Robot System</a:t>
            </a:r>
          </a:p>
          <a:p>
            <a:endParaRPr kumimoji="1" lang="en-US" altLang="zh-CN" sz="2200" dirty="0"/>
          </a:p>
          <a:p>
            <a:endParaRPr kumimoji="1" lang="en-US" altLang="zh-CN" sz="2200" dirty="0"/>
          </a:p>
          <a:p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9635403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5" id="{F1DC1553-CFB3-D64F-8845-8D41AEB59EF8}" vid="{0CA672E8-CA84-1943-A3D7-721E4B3DC4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ShapesVTI</Template>
  <TotalTime>3068</TotalTime>
  <Words>862</Words>
  <Application>Microsoft Macintosh PowerPoint</Application>
  <PresentationFormat>宽屏</PresentationFormat>
  <Paragraphs>185</Paragraphs>
  <Slides>49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Microsoft YaHei UI</vt:lpstr>
      <vt:lpstr>Arial</vt:lpstr>
      <vt:lpstr>Avenir Next LT Pro</vt:lpstr>
      <vt:lpstr>Cambria Math</vt:lpstr>
      <vt:lpstr>roboto</vt:lpstr>
      <vt:lpstr>Wingdings</vt:lpstr>
      <vt:lpstr>ShapesVTI</vt:lpstr>
      <vt:lpstr>A Magnetically Controlled Guidewire Robot System</vt:lpstr>
      <vt:lpstr>Outline</vt:lpstr>
      <vt:lpstr>What we are studying at?</vt:lpstr>
      <vt:lpstr>What we are studying at?</vt:lpstr>
      <vt:lpstr>What we are studying at?</vt:lpstr>
      <vt:lpstr>What we are studying at?</vt:lpstr>
      <vt:lpstr>What we are studying at?</vt:lpstr>
      <vt:lpstr>Trajectory navigation</vt:lpstr>
      <vt:lpstr>Target</vt:lpstr>
      <vt:lpstr>Deformable Object Simulation</vt:lpstr>
      <vt:lpstr>PowerPoint 演示文稿</vt:lpstr>
      <vt:lpstr>PowerPoint 演示文稿</vt:lpstr>
      <vt:lpstr>Time Integration</vt:lpstr>
      <vt:lpstr>Time Integration</vt:lpstr>
      <vt:lpstr>Time Integration(explicit)</vt:lpstr>
      <vt:lpstr>Time Integration in Practice</vt:lpstr>
      <vt:lpstr>Mass-spring system</vt:lpstr>
      <vt:lpstr>PowerPoint 演示文稿</vt:lpstr>
      <vt:lpstr>PowerPoint 演示文稿</vt:lpstr>
      <vt:lpstr>3D continua and 1D continua</vt:lpstr>
      <vt:lpstr>3D continua and 1D continua</vt:lpstr>
      <vt:lpstr>3D continua and 1D continua</vt:lpstr>
      <vt:lpstr>3D continua and 1D continua</vt:lpstr>
      <vt:lpstr>Cosserat Rod Theory</vt:lpstr>
      <vt:lpstr>Cosserat Rod Theory</vt:lpstr>
      <vt:lpstr>The Lagrange coordinate</vt:lpstr>
      <vt:lpstr>The Lagrange coordinate</vt:lpstr>
      <vt:lpstr>The Lagrange coordinate</vt:lpstr>
      <vt:lpstr>The Lagrange coordinate</vt:lpstr>
      <vt:lpstr>The Lagrange coordinate</vt:lpstr>
      <vt:lpstr>Mechanics of a Rod</vt:lpstr>
      <vt:lpstr>Mechanics of a Rod</vt:lpstr>
      <vt:lpstr>Time Integration (Symplectic, Verlet integrator)</vt:lpstr>
      <vt:lpstr>Dynamics and Mechanics of a Rod</vt:lpstr>
      <vt:lpstr>Mechanics and Dynamics of Rods </vt:lpstr>
      <vt:lpstr>Joint Rod Simulation</vt:lpstr>
      <vt:lpstr>Deflection of Uniform Magnetization Rod</vt:lpstr>
      <vt:lpstr>Deflection of Uniform Magnetization Rod</vt:lpstr>
      <vt:lpstr>Deflection of Uniform Magnetization Rod</vt:lpstr>
      <vt:lpstr>Deflection of Uniform Magnetization Rod</vt:lpstr>
      <vt:lpstr>Deflection of Uniform Magnetization Rod</vt:lpstr>
      <vt:lpstr>Mechanics and Dynamics of Uniform Magnetization Rods  </vt:lpstr>
      <vt:lpstr>Mechanics and Dynamics of Uniform Magnetization Rods</vt:lpstr>
      <vt:lpstr>Mechanics and Dynamics of Uniform Magnetization Rods</vt:lpstr>
      <vt:lpstr>Mechanics and Dynamics of Uniform Magnetization Rods</vt:lpstr>
      <vt:lpstr>Mechanics and Dynamics of Uniform Magnetization Rods</vt:lpstr>
      <vt:lpstr>Remark</vt:lpstr>
      <vt:lpstr>Outlook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String Theory”</dc:title>
  <dc:creator>Yang Wang</dc:creator>
  <cp:lastModifiedBy>Yang Wang</cp:lastModifiedBy>
  <cp:revision>12</cp:revision>
  <dcterms:created xsi:type="dcterms:W3CDTF">2023-10-11T01:50:56Z</dcterms:created>
  <dcterms:modified xsi:type="dcterms:W3CDTF">2023-11-01T04:04:49Z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